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297765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540031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42064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711825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55422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705752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0424297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873622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670056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9746E5-131A-4620-B729-55E58C8AA3C8}" type="datetimeFigureOut">
              <a:rPr lang="en-IN" smtClean="0"/>
              <a:t>31-03-2024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78363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9746E5-131A-4620-B729-55E58C8AA3C8}" type="datetimeFigureOut">
              <a:rPr lang="en-IN" smtClean="0"/>
              <a:t>31-03-2024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15209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9746E5-131A-4620-B729-55E58C8AA3C8}" type="datetimeFigureOut">
              <a:rPr lang="en-IN" smtClean="0"/>
              <a:t>31-03-2024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931914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9746E5-131A-4620-B729-55E58C8AA3C8}" type="datetimeFigureOut">
              <a:rPr lang="en-IN" smtClean="0"/>
              <a:t>31-03-2024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045585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9746E5-131A-4620-B729-55E58C8AA3C8}" type="datetimeFigureOut">
              <a:rPr lang="en-IN" smtClean="0"/>
              <a:t>31-03-2024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3057257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9746E5-131A-4620-B729-55E58C8AA3C8}" type="datetimeFigureOut">
              <a:rPr lang="en-IN" smtClean="0"/>
              <a:t>31-03-2024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1467047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19746E5-131A-4620-B729-55E58C8AA3C8}" type="datetimeFigureOut">
              <a:rPr lang="en-IN" smtClean="0"/>
              <a:t>31-03-2024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E00AD3-DB1A-481A-A91C-7671793F5D94}" type="slidenum">
              <a:rPr lang="en-IN" smtClean="0"/>
              <a:t>‹#›</a:t>
            </a:fld>
            <a:endParaRPr lang="en-IN"/>
          </a:p>
        </p:txBody>
      </p:sp>
    </p:spTree>
    <p:extLst>
      <p:ext uri="{BB962C8B-B14F-4D97-AF65-F5344CB8AC3E}">
        <p14:creationId xmlns:p14="http://schemas.microsoft.com/office/powerpoint/2010/main" val="2633009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19746E5-131A-4620-B729-55E58C8AA3C8}" type="datetimeFigureOut">
              <a:rPr lang="en-IN" smtClean="0"/>
              <a:t>31-03-2024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CE00AD3-DB1A-481A-A91C-7671793F5D94}" type="slidenum">
              <a:rPr lang="en-IN" smtClean="0"/>
              <a:t>‹#›</a:t>
            </a:fld>
            <a:endParaRPr lang="en-IN"/>
          </a:p>
        </p:txBody>
      </p:sp>
    </p:spTree>
    <p:extLst>
      <p:ext uri="{BB962C8B-B14F-4D97-AF65-F5344CB8AC3E}">
        <p14:creationId xmlns:p14="http://schemas.microsoft.com/office/powerpoint/2010/main" val="1810383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78DCD1-8357-B5E6-3E9E-4BE7E4219D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063" y="1272209"/>
            <a:ext cx="5428953" cy="5926472"/>
          </a:xfrm>
          <a:prstGeom prst="rect">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pic>
      <p:sp>
        <p:nvSpPr>
          <p:cNvPr id="2" name="Title 1">
            <a:extLst>
              <a:ext uri="{FF2B5EF4-FFF2-40B4-BE49-F238E27FC236}">
                <a16:creationId xmlns:a16="http://schemas.microsoft.com/office/drawing/2014/main" id="{99489083-6FD8-D5BC-8673-ED27B65FBB7C}"/>
              </a:ext>
            </a:extLst>
          </p:cNvPr>
          <p:cNvSpPr>
            <a:spLocks noGrp="1"/>
          </p:cNvSpPr>
          <p:nvPr>
            <p:ph type="title"/>
          </p:nvPr>
        </p:nvSpPr>
        <p:spPr>
          <a:xfrm>
            <a:off x="935751" y="1381540"/>
            <a:ext cx="8596668" cy="1381538"/>
          </a:xfrm>
        </p:spPr>
        <p:txBody>
          <a:bodyPr/>
          <a:lstStyle/>
          <a:p>
            <a:pPr algn="ctr"/>
            <a:r>
              <a:rPr lang="en-IN" b="1" dirty="0"/>
              <a:t>Shield Insurance Performance Analysis</a:t>
            </a:r>
          </a:p>
        </p:txBody>
      </p:sp>
      <p:pic>
        <p:nvPicPr>
          <p:cNvPr id="3" name="Recorded Sound">
            <a:hlinkClick r:id="" action="ppaction://media"/>
            <a:extLst>
              <a:ext uri="{FF2B5EF4-FFF2-40B4-BE49-F238E27FC236}">
                <a16:creationId xmlns:a16="http://schemas.microsoft.com/office/drawing/2014/main" id="{4C68267C-A068-99FA-C28B-6957B1F788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47864" y="6136447"/>
            <a:ext cx="487363" cy="487363"/>
          </a:xfrm>
          <a:prstGeom prst="rect">
            <a:avLst/>
          </a:prstGeom>
        </p:spPr>
      </p:pic>
    </p:spTree>
    <p:extLst>
      <p:ext uri="{BB962C8B-B14F-4D97-AF65-F5344CB8AC3E}">
        <p14:creationId xmlns:p14="http://schemas.microsoft.com/office/powerpoint/2010/main" val="199795870"/>
      </p:ext>
    </p:extLst>
  </p:cSld>
  <p:clrMapOvr>
    <a:masterClrMapping/>
  </p:clrMapOvr>
  <mc:AlternateContent xmlns:mc="http://schemas.openxmlformats.org/markup-compatibility/2006" xmlns:p14="http://schemas.microsoft.com/office/powerpoint/2010/main">
    <mc:Choice Requires="p14">
      <p:transition spd="slow" p14:dur="2000" advTm="9533"/>
    </mc:Choice>
    <mc:Fallback xmlns="">
      <p:transition spd="slow" advTm="9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7C753-DC7D-1DE4-63D1-95D4A3C89DF2}"/>
              </a:ext>
            </a:extLst>
          </p:cNvPr>
          <p:cNvSpPr>
            <a:spLocks noGrp="1"/>
          </p:cNvSpPr>
          <p:nvPr>
            <p:ph type="title"/>
          </p:nvPr>
        </p:nvSpPr>
        <p:spPr>
          <a:xfrm>
            <a:off x="1797666" y="281609"/>
            <a:ext cx="8596668" cy="831574"/>
          </a:xfrm>
        </p:spPr>
        <p:txBody>
          <a:bodyPr/>
          <a:lstStyle/>
          <a:p>
            <a:pPr algn="ctr"/>
            <a:r>
              <a:rPr lang="en-IN" b="1" u="sng" dirty="0"/>
              <a:t>Age Group Analysis</a:t>
            </a:r>
          </a:p>
        </p:txBody>
      </p:sp>
      <p:sp>
        <p:nvSpPr>
          <p:cNvPr id="5" name="TextBox 4">
            <a:extLst>
              <a:ext uri="{FF2B5EF4-FFF2-40B4-BE49-F238E27FC236}">
                <a16:creationId xmlns:a16="http://schemas.microsoft.com/office/drawing/2014/main" id="{ED85CF68-DBAA-763B-847D-E14178D5B6AE}"/>
              </a:ext>
            </a:extLst>
          </p:cNvPr>
          <p:cNvSpPr txBox="1"/>
          <p:nvPr/>
        </p:nvSpPr>
        <p:spPr>
          <a:xfrm>
            <a:off x="248478" y="1520687"/>
            <a:ext cx="3945835" cy="3970318"/>
          </a:xfrm>
          <a:prstGeom prst="rect">
            <a:avLst/>
          </a:prstGeom>
          <a:noFill/>
        </p:spPr>
        <p:txBody>
          <a:bodyPr wrap="square" rtlCol="0">
            <a:spAutoFit/>
          </a:bodyPr>
          <a:lstStyle/>
          <a:p>
            <a:pPr marL="285750" indent="-285750">
              <a:buFont typeface="Wingdings" panose="05000000000000000000" pitchFamily="2" charset="2"/>
              <a:buChar char="q"/>
            </a:pPr>
            <a:r>
              <a:rPr lang="en-US" dirty="0"/>
              <a:t>In March 2023, there was a significant surge in customer acquisition within the 31-40 age range.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Out of all the policy plans, the 31-40 age group proved to be the most reliable customer base.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Individuals aged 65 and older can expect a settlement percentage of around 71%, while those aged 18 to 24 can expect it to be around 37%.</a:t>
            </a:r>
            <a:endParaRPr lang="en-IN" dirty="0"/>
          </a:p>
        </p:txBody>
      </p:sp>
      <p:pic>
        <p:nvPicPr>
          <p:cNvPr id="6" name="Recorded Sound">
            <a:hlinkClick r:id="" action="ppaction://media"/>
            <a:extLst>
              <a:ext uri="{FF2B5EF4-FFF2-40B4-BE49-F238E27FC236}">
                <a16:creationId xmlns:a16="http://schemas.microsoft.com/office/drawing/2014/main" id="{2C850EDB-8D79-9104-EBC1-5806E92B42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8473" y="6106629"/>
            <a:ext cx="487363" cy="487363"/>
          </a:xfrm>
          <a:prstGeom prst="rect">
            <a:avLst/>
          </a:prstGeom>
        </p:spPr>
      </p:pic>
      <p:pic>
        <p:nvPicPr>
          <p:cNvPr id="7" name="Picture 6">
            <a:extLst>
              <a:ext uri="{FF2B5EF4-FFF2-40B4-BE49-F238E27FC236}">
                <a16:creationId xmlns:a16="http://schemas.microsoft.com/office/drawing/2014/main" id="{99CB56EE-BC83-23F2-B50C-4550231CBD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3704" y="1520687"/>
            <a:ext cx="7787521" cy="4358355"/>
          </a:xfrm>
          <a:prstGeom prst="rect">
            <a:avLst/>
          </a:prstGeom>
        </p:spPr>
      </p:pic>
    </p:spTree>
    <p:extLst>
      <p:ext uri="{BB962C8B-B14F-4D97-AF65-F5344CB8AC3E}">
        <p14:creationId xmlns:p14="http://schemas.microsoft.com/office/powerpoint/2010/main" val="1430948445"/>
      </p:ext>
    </p:extLst>
  </p:cSld>
  <p:clrMapOvr>
    <a:masterClrMapping/>
  </p:clrMapOvr>
  <mc:AlternateContent xmlns:mc="http://schemas.openxmlformats.org/markup-compatibility/2006" xmlns:p14="http://schemas.microsoft.com/office/powerpoint/2010/main">
    <mc:Choice Requires="p14">
      <p:transition spd="slow" p14:dur="2000" advTm="524"/>
    </mc:Choice>
    <mc:Fallback xmlns="">
      <p:transition spd="slow" advTm="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0B66-93FD-1424-9956-540386C6F9FE}"/>
              </a:ext>
            </a:extLst>
          </p:cNvPr>
          <p:cNvSpPr>
            <a:spLocks noGrp="1"/>
          </p:cNvSpPr>
          <p:nvPr>
            <p:ph type="title"/>
          </p:nvPr>
        </p:nvSpPr>
        <p:spPr>
          <a:xfrm>
            <a:off x="1114656" y="202095"/>
            <a:ext cx="8596668" cy="642730"/>
          </a:xfrm>
        </p:spPr>
        <p:txBody>
          <a:bodyPr/>
          <a:lstStyle/>
          <a:p>
            <a:pPr algn="ctr"/>
            <a:r>
              <a:rPr lang="en-IN" b="1" dirty="0"/>
              <a:t>Summary of Analysis</a:t>
            </a:r>
          </a:p>
        </p:txBody>
      </p:sp>
      <p:sp>
        <p:nvSpPr>
          <p:cNvPr id="3" name="TextBox 2">
            <a:extLst>
              <a:ext uri="{FF2B5EF4-FFF2-40B4-BE49-F238E27FC236}">
                <a16:creationId xmlns:a16="http://schemas.microsoft.com/office/drawing/2014/main" id="{5F4706DD-8DC6-FE21-910D-8BE9D7B213C0}"/>
              </a:ext>
            </a:extLst>
          </p:cNvPr>
          <p:cNvSpPr txBox="1"/>
          <p:nvPr/>
        </p:nvSpPr>
        <p:spPr>
          <a:xfrm>
            <a:off x="588675" y="1023594"/>
            <a:ext cx="9122649" cy="5632311"/>
          </a:xfrm>
          <a:prstGeom prst="rect">
            <a:avLst/>
          </a:prstGeom>
          <a:noFill/>
        </p:spPr>
        <p:txBody>
          <a:bodyPr wrap="square" rtlCol="0">
            <a:spAutoFit/>
          </a:bodyPr>
          <a:lstStyle/>
          <a:p>
            <a:pPr marL="285750" indent="-285750">
              <a:buFont typeface="Wingdings" panose="05000000000000000000" pitchFamily="2" charset="2"/>
              <a:buChar char="q"/>
            </a:pPr>
            <a:r>
              <a:rPr lang="en-US" dirty="0"/>
              <a:t>Targeting the 18-24 Age Group: By directing efforts towards this age group, there is a chance to develop products and implement customized marketing strategies, despite having fewer customers and revenue compared to other demographics.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Capitalizing on the Senior Market: The company's strength in serving seniors is evident through the substantial customer base and revenue generated by the 65+ age group. This indicates potential for further growth by offering tailored products and services.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Exploring Strategic Partnerships: Expand the company's reach and provide exclusive discounts to customers across different age groups by forming partnerships with healthcare providers, financial institutions, or other relevant businesses.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Enhancing Online Presence: The online domain offers opportunities for growth, even though online sales modes currently contribute a smaller share of customer acquisition and revenue.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Agent Training and Support: Strengthen the performance of the offline-agent sales mode by investing in continuous training and support for agents. This will enhance their skills, product knowledge, and customer service capabilities.</a:t>
            </a:r>
            <a:endParaRPr lang="en-IN" dirty="0"/>
          </a:p>
        </p:txBody>
      </p:sp>
      <p:pic>
        <p:nvPicPr>
          <p:cNvPr id="4" name="Recorded Sound">
            <a:hlinkClick r:id="" action="ppaction://media"/>
            <a:extLst>
              <a:ext uri="{FF2B5EF4-FFF2-40B4-BE49-F238E27FC236}">
                <a16:creationId xmlns:a16="http://schemas.microsoft.com/office/drawing/2014/main" id="{03F71C00-9F2D-F7A9-16DD-348F3B8C45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9643" y="6168542"/>
            <a:ext cx="487363" cy="487363"/>
          </a:xfrm>
          <a:prstGeom prst="rect">
            <a:avLst/>
          </a:prstGeom>
        </p:spPr>
      </p:pic>
    </p:spTree>
    <p:extLst>
      <p:ext uri="{BB962C8B-B14F-4D97-AF65-F5344CB8AC3E}">
        <p14:creationId xmlns:p14="http://schemas.microsoft.com/office/powerpoint/2010/main" val="294190815"/>
      </p:ext>
    </p:extLst>
  </p:cSld>
  <p:clrMapOvr>
    <a:masterClrMapping/>
  </p:clrMapOvr>
  <mc:AlternateContent xmlns:mc="http://schemas.openxmlformats.org/markup-compatibility/2006" xmlns:p14="http://schemas.microsoft.com/office/powerpoint/2010/main">
    <mc:Choice Requires="p14">
      <p:transition spd="slow" p14:dur="2000" advTm="103853"/>
    </mc:Choice>
    <mc:Fallback xmlns="">
      <p:transition spd="slow" advTm="103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8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5EC0E-5DD6-438F-B0EE-5985C3FC10A7}"/>
              </a:ext>
            </a:extLst>
          </p:cNvPr>
          <p:cNvSpPr>
            <a:spLocks noGrp="1"/>
          </p:cNvSpPr>
          <p:nvPr>
            <p:ph type="title"/>
          </p:nvPr>
        </p:nvSpPr>
        <p:spPr/>
        <p:txBody>
          <a:bodyPr/>
          <a:lstStyle/>
          <a:p>
            <a:r>
              <a:rPr lang="en-IN" b="1" dirty="0"/>
              <a:t>About Shield Insurance</a:t>
            </a:r>
          </a:p>
        </p:txBody>
      </p:sp>
      <p:sp>
        <p:nvSpPr>
          <p:cNvPr id="3" name="TextBox 2">
            <a:extLst>
              <a:ext uri="{FF2B5EF4-FFF2-40B4-BE49-F238E27FC236}">
                <a16:creationId xmlns:a16="http://schemas.microsoft.com/office/drawing/2014/main" id="{2BAA8A38-3C74-2084-AA34-DC021D551B73}"/>
              </a:ext>
            </a:extLst>
          </p:cNvPr>
          <p:cNvSpPr txBox="1"/>
          <p:nvPr/>
        </p:nvSpPr>
        <p:spPr>
          <a:xfrm>
            <a:off x="795131" y="2047461"/>
            <a:ext cx="6838122" cy="2534476"/>
          </a:xfrm>
          <a:prstGeom prst="rect">
            <a:avLst/>
          </a:prstGeom>
          <a:noFill/>
        </p:spPr>
        <p:txBody>
          <a:bodyPr wrap="square" rtlCol="0">
            <a:spAutoFit/>
          </a:bodyPr>
          <a:lstStyle/>
          <a:p>
            <a:pPr algn="ctr">
              <a:lnSpc>
                <a:spcPct val="150000"/>
              </a:lnSpc>
            </a:pPr>
            <a:r>
              <a:rPr lang="en-US" dirty="0"/>
              <a:t> Shield Insurance offers customized insurance options for both individuals and businesses, ensuring the protection of their assets and overall welfare. We are dedicated to providing thorough coverage and dependable service to our clients. Our goal is to be the reliable shield that our clients can depend on for security and peace of mind during challenging times.</a:t>
            </a:r>
            <a:endParaRPr lang="en-IN" dirty="0"/>
          </a:p>
        </p:txBody>
      </p:sp>
      <p:pic>
        <p:nvPicPr>
          <p:cNvPr id="4" name="Recorded Sound">
            <a:hlinkClick r:id="" action="ppaction://media"/>
            <a:extLst>
              <a:ext uri="{FF2B5EF4-FFF2-40B4-BE49-F238E27FC236}">
                <a16:creationId xmlns:a16="http://schemas.microsoft.com/office/drawing/2014/main" id="{8F478383-12DF-44D1-1C0C-304EFAF08E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7803" y="6215960"/>
            <a:ext cx="487363" cy="487363"/>
          </a:xfrm>
          <a:prstGeom prst="rect">
            <a:avLst/>
          </a:prstGeom>
        </p:spPr>
      </p:pic>
    </p:spTree>
    <p:extLst>
      <p:ext uri="{BB962C8B-B14F-4D97-AF65-F5344CB8AC3E}">
        <p14:creationId xmlns:p14="http://schemas.microsoft.com/office/powerpoint/2010/main" val="4027156732"/>
      </p:ext>
    </p:extLst>
  </p:cSld>
  <p:clrMapOvr>
    <a:masterClrMapping/>
  </p:clrMapOvr>
  <mc:AlternateContent xmlns:mc="http://schemas.openxmlformats.org/markup-compatibility/2006" xmlns:p14="http://schemas.microsoft.com/office/powerpoint/2010/main">
    <mc:Choice Requires="p14">
      <p:transition spd="slow" p14:dur="2000" advTm="28457"/>
    </mc:Choice>
    <mc:Fallback xmlns="">
      <p:transition spd="slow" advTm="28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4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AA3C9-6A78-E965-7A8D-695DE62AE296}"/>
              </a:ext>
            </a:extLst>
          </p:cNvPr>
          <p:cNvSpPr>
            <a:spLocks noGrp="1"/>
          </p:cNvSpPr>
          <p:nvPr>
            <p:ph type="title"/>
          </p:nvPr>
        </p:nvSpPr>
        <p:spPr/>
        <p:txBody>
          <a:bodyPr/>
          <a:lstStyle/>
          <a:p>
            <a:r>
              <a:rPr lang="en-IN" b="1" dirty="0"/>
              <a:t>Project Over-View</a:t>
            </a:r>
          </a:p>
        </p:txBody>
      </p:sp>
      <p:sp>
        <p:nvSpPr>
          <p:cNvPr id="3" name="TextBox 2">
            <a:extLst>
              <a:ext uri="{FF2B5EF4-FFF2-40B4-BE49-F238E27FC236}">
                <a16:creationId xmlns:a16="http://schemas.microsoft.com/office/drawing/2014/main" id="{C8EB3C83-857E-07AB-1C65-4815165F12BE}"/>
              </a:ext>
            </a:extLst>
          </p:cNvPr>
          <p:cNvSpPr txBox="1"/>
          <p:nvPr/>
        </p:nvSpPr>
        <p:spPr>
          <a:xfrm>
            <a:off x="677334" y="1630017"/>
            <a:ext cx="6916162" cy="3693319"/>
          </a:xfrm>
          <a:prstGeom prst="rect">
            <a:avLst/>
          </a:prstGeom>
          <a:noFill/>
        </p:spPr>
        <p:txBody>
          <a:bodyPr wrap="square" rtlCol="0">
            <a:spAutoFit/>
          </a:bodyPr>
          <a:lstStyle/>
          <a:p>
            <a:r>
              <a:rPr lang="en-US" dirty="0"/>
              <a:t>Shield Insurance has established sales offices in major cities such as Delhi NCR, Indore, Chennai, Mumbai, and Hyderabad. We provide a wide range of 9 policies that cater to various needs. These policies can be accessed through our user-friendly website and app, as well as through offline channels with the assistance of our agents and direct services. Our goal is to meet consumers' demands efficiently and effectively.</a:t>
            </a:r>
          </a:p>
          <a:p>
            <a:endParaRPr lang="en-US" dirty="0"/>
          </a:p>
          <a:p>
            <a:r>
              <a:rPr lang="en-US" dirty="0"/>
              <a:t>With our extensive selection of policies, customers have plenty of options to choose from, ensuring that their specific needs are met. Moreover, our online platforms enable clients to research and purchase policies conveniently from the comfort of their own homes, offering a modern and hassle-free experience.</a:t>
            </a:r>
            <a:endParaRPr lang="en-IN" dirty="0"/>
          </a:p>
        </p:txBody>
      </p:sp>
      <p:pic>
        <p:nvPicPr>
          <p:cNvPr id="4" name="Recorded Sound">
            <a:hlinkClick r:id="" action="ppaction://media"/>
            <a:extLst>
              <a:ext uri="{FF2B5EF4-FFF2-40B4-BE49-F238E27FC236}">
                <a16:creationId xmlns:a16="http://schemas.microsoft.com/office/drawing/2014/main" id="{CDAC03AA-D55B-E93C-88A4-2898A081A77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7925" y="6096690"/>
            <a:ext cx="487363" cy="487363"/>
          </a:xfrm>
          <a:prstGeom prst="rect">
            <a:avLst/>
          </a:prstGeom>
        </p:spPr>
      </p:pic>
    </p:spTree>
    <p:extLst>
      <p:ext uri="{BB962C8B-B14F-4D97-AF65-F5344CB8AC3E}">
        <p14:creationId xmlns:p14="http://schemas.microsoft.com/office/powerpoint/2010/main" val="3852258807"/>
      </p:ext>
    </p:extLst>
  </p:cSld>
  <p:clrMapOvr>
    <a:masterClrMapping/>
  </p:clrMapOvr>
  <mc:AlternateContent xmlns:mc="http://schemas.openxmlformats.org/markup-compatibility/2006" xmlns:p14="http://schemas.microsoft.com/office/powerpoint/2010/main">
    <mc:Choice Requires="p14">
      <p:transition spd="slow" p14:dur="2000" advTm="55625"/>
    </mc:Choice>
    <mc:Fallback xmlns="">
      <p:transition spd="slow" advTm="55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6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1B2E2-5676-4BF5-2DF6-92338E2386EC}"/>
              </a:ext>
            </a:extLst>
          </p:cNvPr>
          <p:cNvSpPr>
            <a:spLocks noGrp="1"/>
          </p:cNvSpPr>
          <p:nvPr>
            <p:ph type="title"/>
          </p:nvPr>
        </p:nvSpPr>
        <p:spPr/>
        <p:txBody>
          <a:bodyPr/>
          <a:lstStyle/>
          <a:p>
            <a:r>
              <a:rPr lang="en-IN" b="1" dirty="0"/>
              <a:t>Initial Observations</a:t>
            </a:r>
          </a:p>
        </p:txBody>
      </p:sp>
      <p:sp>
        <p:nvSpPr>
          <p:cNvPr id="19" name="TextBox 18">
            <a:extLst>
              <a:ext uri="{FF2B5EF4-FFF2-40B4-BE49-F238E27FC236}">
                <a16:creationId xmlns:a16="http://schemas.microsoft.com/office/drawing/2014/main" id="{E4669363-31B3-A8B3-7B37-7815F1538220}"/>
              </a:ext>
            </a:extLst>
          </p:cNvPr>
          <p:cNvSpPr txBox="1"/>
          <p:nvPr/>
        </p:nvSpPr>
        <p:spPr>
          <a:xfrm>
            <a:off x="1123122" y="1808922"/>
            <a:ext cx="6202017" cy="2985433"/>
          </a:xfrm>
          <a:prstGeom prst="rect">
            <a:avLst/>
          </a:prstGeom>
          <a:noFill/>
        </p:spPr>
        <p:txBody>
          <a:bodyPr wrap="square" rtlCol="0">
            <a:spAutoFit/>
          </a:bodyPr>
          <a:lstStyle/>
          <a:p>
            <a:pPr marL="12700">
              <a:lnSpc>
                <a:spcPct val="100000"/>
              </a:lnSpc>
              <a:spcBef>
                <a:spcPts val="100"/>
              </a:spcBef>
            </a:pPr>
            <a:r>
              <a:rPr lang="en-US" sz="2400" b="1" spc="-30" dirty="0">
                <a:solidFill>
                  <a:srgbClr val="0D0D0D"/>
                </a:solidFill>
                <a:latin typeface="Calibri" panose="020F0502020204030204" pitchFamily="34" charset="0"/>
                <a:ea typeface="Calibri" panose="020F0502020204030204" pitchFamily="34" charset="0"/>
                <a:cs typeface="Calibri" panose="020F0502020204030204" pitchFamily="34" charset="0"/>
              </a:rPr>
              <a:t>Total</a:t>
            </a:r>
            <a:r>
              <a:rPr lang="en-US" sz="2400" b="1" spc="12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Revenue:</a:t>
            </a:r>
            <a:r>
              <a:rPr lang="en-US" sz="2400" b="1" spc="11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0" dirty="0">
                <a:solidFill>
                  <a:srgbClr val="0D0D0D"/>
                </a:solidFill>
                <a:latin typeface="Calibri" panose="020F0502020204030204" pitchFamily="34" charset="0"/>
                <a:ea typeface="Calibri" panose="020F0502020204030204" pitchFamily="34" charset="0"/>
                <a:cs typeface="Calibri" panose="020F0502020204030204" pitchFamily="34" charset="0"/>
              </a:rPr>
              <a:t>989.25</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million</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0" dirty="0">
                <a:solidFill>
                  <a:srgbClr val="0D0D0D"/>
                </a:solidFill>
                <a:latin typeface="Calibri" panose="020F0502020204030204" pitchFamily="34" charset="0"/>
                <a:ea typeface="Calibri" panose="020F0502020204030204" pitchFamily="34" charset="0"/>
                <a:cs typeface="Calibri" panose="020F0502020204030204" pitchFamily="34" charset="0"/>
              </a:rPr>
              <a:t>INR</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2700">
              <a:lnSpc>
                <a:spcPct val="100000"/>
              </a:lnSpc>
            </a:pPr>
            <a:r>
              <a:rPr lang="en-US" sz="2400" b="1" spc="-30" dirty="0">
                <a:solidFill>
                  <a:srgbClr val="0D0D0D"/>
                </a:solidFill>
                <a:latin typeface="Calibri" panose="020F0502020204030204" pitchFamily="34" charset="0"/>
                <a:ea typeface="Calibri" panose="020F0502020204030204" pitchFamily="34" charset="0"/>
                <a:cs typeface="Calibri" panose="020F0502020204030204" pitchFamily="34" charset="0"/>
              </a:rPr>
              <a:t>Total</a:t>
            </a:r>
            <a:r>
              <a:rPr lang="en-US" sz="2400" b="1" spc="114"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Customer</a:t>
            </a:r>
            <a:r>
              <a:rPr lang="en-US" sz="2400" b="1" spc="11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5" dirty="0">
                <a:solidFill>
                  <a:srgbClr val="0D0D0D"/>
                </a:solidFill>
                <a:latin typeface="Calibri" panose="020F0502020204030204" pitchFamily="34" charset="0"/>
                <a:ea typeface="Calibri" panose="020F0502020204030204" pitchFamily="34" charset="0"/>
                <a:cs typeface="Calibri" panose="020F0502020204030204" pitchFamily="34" charset="0"/>
              </a:rPr>
              <a:t>Base:</a:t>
            </a:r>
            <a:r>
              <a:rPr lang="en-US" sz="2400" b="1"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26,841,</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12700">
              <a:lnSpc>
                <a:spcPct val="100000"/>
              </a:lnSpc>
            </a:pPr>
            <a:r>
              <a:rPr lang="en-US" sz="2400" b="1" spc="-20" dirty="0">
                <a:solidFill>
                  <a:srgbClr val="0D0D0D"/>
                </a:solidFill>
                <a:latin typeface="Calibri" panose="020F0502020204030204" pitchFamily="34" charset="0"/>
                <a:ea typeface="Calibri" panose="020F0502020204030204" pitchFamily="34" charset="0"/>
                <a:cs typeface="Calibri" panose="020F0502020204030204" pitchFamily="34" charset="0"/>
              </a:rPr>
              <a:t>Customer</a:t>
            </a:r>
            <a:r>
              <a:rPr lang="en-US" sz="2400" b="1" spc="10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40" dirty="0">
                <a:solidFill>
                  <a:srgbClr val="0D0D0D"/>
                </a:solidFill>
                <a:latin typeface="Calibri" panose="020F0502020204030204" pitchFamily="34" charset="0"/>
                <a:ea typeface="Calibri" panose="020F0502020204030204" pitchFamily="34" charset="0"/>
                <a:cs typeface="Calibri" panose="020F0502020204030204" pitchFamily="34" charset="0"/>
              </a:rPr>
              <a:t>Age</a:t>
            </a:r>
            <a:r>
              <a:rPr lang="en-US" sz="2400" b="1" spc="9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b="1" spc="-25" dirty="0">
                <a:solidFill>
                  <a:srgbClr val="0D0D0D"/>
                </a:solidFill>
                <a:latin typeface="Calibri" panose="020F0502020204030204" pitchFamily="34" charset="0"/>
                <a:ea typeface="Calibri" panose="020F0502020204030204" pitchFamily="34" charset="0"/>
                <a:cs typeface="Calibri" panose="020F0502020204030204" pitchFamily="34" charset="0"/>
              </a:rPr>
              <a:t>Range:</a:t>
            </a:r>
            <a:r>
              <a:rPr lang="en-US" sz="2400" b="1" spc="13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18-65+</a:t>
            </a:r>
            <a:endParaRPr lang="en-US" sz="2400" dirty="0">
              <a:latin typeface="Calibri" panose="020F0502020204030204" pitchFamily="34" charset="0"/>
              <a:ea typeface="Calibri" panose="020F0502020204030204" pitchFamily="34" charset="0"/>
              <a:cs typeface="Calibri" panose="020F0502020204030204" pitchFamily="34" charset="0"/>
            </a:endParaRPr>
          </a:p>
          <a:p>
            <a:pPr>
              <a:lnSpc>
                <a:spcPct val="100000"/>
              </a:lnSpc>
              <a:spcBef>
                <a:spcPts val="35"/>
              </a:spcBef>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12700" marR="5080">
              <a:lnSpc>
                <a:spcPct val="100000"/>
              </a:lnSpc>
            </a:pP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The</a:t>
            </a:r>
            <a:r>
              <a:rPr lang="en-US" sz="2400"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company</a:t>
            </a:r>
            <a:r>
              <a:rPr lang="en-US" sz="2400" spc="8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operates</a:t>
            </a:r>
            <a:r>
              <a:rPr lang="en-US" sz="2400" spc="8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with</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two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0" dirty="0">
                <a:solidFill>
                  <a:srgbClr val="0D0D0D"/>
                </a:solidFill>
                <a:latin typeface="Calibri" panose="020F0502020204030204" pitchFamily="34" charset="0"/>
                <a:ea typeface="Calibri" panose="020F0502020204030204" pitchFamily="34" charset="0"/>
                <a:cs typeface="Calibri" panose="020F0502020204030204" pitchFamily="34" charset="0"/>
              </a:rPr>
              <a:t>sales</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modes,</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5" dirty="0">
                <a:solidFill>
                  <a:srgbClr val="0D0D0D"/>
                </a:solidFill>
                <a:latin typeface="Calibri" panose="020F0502020204030204" pitchFamily="34" charset="0"/>
                <a:ea typeface="Calibri" panose="020F0502020204030204" pitchFamily="34" charset="0"/>
                <a:cs typeface="Calibri" panose="020F0502020204030204" pitchFamily="34" charset="0"/>
              </a:rPr>
              <a:t>each </a:t>
            </a:r>
            <a:r>
              <a:rPr lang="en-US" sz="2400" spc="-54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25" dirty="0">
                <a:solidFill>
                  <a:srgbClr val="0D0D0D"/>
                </a:solidFill>
                <a:latin typeface="Calibri" panose="020F0502020204030204" pitchFamily="34" charset="0"/>
                <a:ea typeface="Calibri" panose="020F0502020204030204" pitchFamily="34" charset="0"/>
                <a:cs typeface="Calibri" panose="020F0502020204030204" pitchFamily="34" charset="0"/>
              </a:rPr>
              <a:t>with</a:t>
            </a:r>
            <a:r>
              <a:rPr lang="en-US" sz="2400" spc="6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two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categories</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45" dirty="0">
                <a:solidFill>
                  <a:srgbClr val="0D0D0D"/>
                </a:solidFill>
                <a:latin typeface="Calibri" panose="020F0502020204030204" pitchFamily="34" charset="0"/>
                <a:ea typeface="Calibri" panose="020F0502020204030204" pitchFamily="34" charset="0"/>
                <a:cs typeface="Calibri" panose="020F0502020204030204" pitchFamily="34" charset="0"/>
              </a:rPr>
              <a:t>to</a:t>
            </a:r>
            <a:r>
              <a:rPr lang="en-US" sz="2400" spc="7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cater</a:t>
            </a:r>
            <a:r>
              <a:rPr lang="en-US" sz="2400" spc="7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35" dirty="0">
                <a:solidFill>
                  <a:srgbClr val="0D0D0D"/>
                </a:solidFill>
                <a:latin typeface="Calibri" panose="020F0502020204030204" pitchFamily="34" charset="0"/>
                <a:ea typeface="Calibri" panose="020F0502020204030204" pitchFamily="34" charset="0"/>
                <a:cs typeface="Calibri" panose="020F0502020204030204" pitchFamily="34" charset="0"/>
              </a:rPr>
              <a:t>to</a:t>
            </a:r>
            <a:r>
              <a:rPr lang="en-US" sz="2400" spc="7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5" dirty="0">
                <a:solidFill>
                  <a:srgbClr val="0D0D0D"/>
                </a:solidFill>
                <a:latin typeface="Calibri" panose="020F0502020204030204" pitchFamily="34" charset="0"/>
                <a:ea typeface="Calibri" panose="020F0502020204030204" pitchFamily="34" charset="0"/>
                <a:cs typeface="Calibri" panose="020F0502020204030204" pitchFamily="34" charset="0"/>
              </a:rPr>
              <a:t>diverse</a:t>
            </a:r>
            <a:r>
              <a:rPr lang="en-US" sz="2400" spc="80"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customer </a:t>
            </a:r>
            <a:r>
              <a:rPr lang="en-US" sz="2400" spc="-5" dirty="0">
                <a:solidFill>
                  <a:srgbClr val="0D0D0D"/>
                </a:solidFill>
                <a:latin typeface="Calibri" panose="020F0502020204030204" pitchFamily="34" charset="0"/>
                <a:ea typeface="Calibri" panose="020F0502020204030204" pitchFamily="34" charset="0"/>
                <a:cs typeface="Calibri" panose="020F0502020204030204" pitchFamily="34" charset="0"/>
              </a:rPr>
              <a:t> </a:t>
            </a:r>
            <a:r>
              <a:rPr lang="en-US" sz="2400" spc="-10" dirty="0">
                <a:solidFill>
                  <a:srgbClr val="0D0D0D"/>
                </a:solidFill>
                <a:latin typeface="Calibri" panose="020F0502020204030204" pitchFamily="34" charset="0"/>
                <a:ea typeface="Calibri" panose="020F0502020204030204" pitchFamily="34" charset="0"/>
                <a:cs typeface="Calibri" panose="020F0502020204030204" pitchFamily="34" charset="0"/>
              </a:rPr>
              <a:t>needs.</a:t>
            </a:r>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IN" sz="24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22EE8F9C-B718-91E0-2A61-97AF33168D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70177" y="5927725"/>
            <a:ext cx="487363" cy="487363"/>
          </a:xfrm>
          <a:prstGeom prst="rect">
            <a:avLst/>
          </a:prstGeom>
        </p:spPr>
      </p:pic>
    </p:spTree>
    <p:extLst>
      <p:ext uri="{BB962C8B-B14F-4D97-AF65-F5344CB8AC3E}">
        <p14:creationId xmlns:p14="http://schemas.microsoft.com/office/powerpoint/2010/main" val="2742808724"/>
      </p:ext>
    </p:extLst>
  </p:cSld>
  <p:clrMapOvr>
    <a:masterClrMapping/>
  </p:clrMapOvr>
  <mc:AlternateContent xmlns:mc="http://schemas.openxmlformats.org/markup-compatibility/2006" xmlns:p14="http://schemas.microsoft.com/office/powerpoint/2010/main">
    <mc:Choice Requires="p14">
      <p:transition spd="slow" p14:dur="2000" advTm="27900"/>
    </mc:Choice>
    <mc:Fallback xmlns="">
      <p:transition spd="slow" advTm="27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53D0C-204E-3F70-DFC0-210B390940B6}"/>
              </a:ext>
            </a:extLst>
          </p:cNvPr>
          <p:cNvSpPr>
            <a:spLocks noGrp="1"/>
          </p:cNvSpPr>
          <p:nvPr>
            <p:ph type="title"/>
          </p:nvPr>
        </p:nvSpPr>
        <p:spPr/>
        <p:txBody>
          <a:bodyPr/>
          <a:lstStyle/>
          <a:p>
            <a:r>
              <a:rPr lang="en-IN" b="1" dirty="0"/>
              <a:t>Data Modelling</a:t>
            </a:r>
          </a:p>
        </p:txBody>
      </p:sp>
      <p:pic>
        <p:nvPicPr>
          <p:cNvPr id="4" name="Picture 3">
            <a:extLst>
              <a:ext uri="{FF2B5EF4-FFF2-40B4-BE49-F238E27FC236}">
                <a16:creationId xmlns:a16="http://schemas.microsoft.com/office/drawing/2014/main" id="{5B7A2CB7-4A1B-55ED-3008-0DB73F8ADE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1431" y="1470991"/>
            <a:ext cx="7763235" cy="4325231"/>
          </a:xfrm>
          <a:prstGeom prst="rect">
            <a:avLst/>
          </a:prstGeom>
        </p:spPr>
      </p:pic>
      <p:sp>
        <p:nvSpPr>
          <p:cNvPr id="5" name="TextBox 4">
            <a:extLst>
              <a:ext uri="{FF2B5EF4-FFF2-40B4-BE49-F238E27FC236}">
                <a16:creationId xmlns:a16="http://schemas.microsoft.com/office/drawing/2014/main" id="{A1FF970B-344B-A16E-25D7-50C8B4F609D2}"/>
              </a:ext>
            </a:extLst>
          </p:cNvPr>
          <p:cNvSpPr txBox="1"/>
          <p:nvPr/>
        </p:nvSpPr>
        <p:spPr>
          <a:xfrm>
            <a:off x="677334" y="1779104"/>
            <a:ext cx="3238683" cy="3182923"/>
          </a:xfrm>
          <a:prstGeom prst="rect">
            <a:avLst/>
          </a:prstGeom>
          <a:noFill/>
        </p:spPr>
        <p:txBody>
          <a:bodyPr wrap="square" rtlCol="0">
            <a:spAutoFit/>
          </a:bodyPr>
          <a:lstStyle/>
          <a:p>
            <a:pPr marL="354965" indent="-342900">
              <a:lnSpc>
                <a:spcPct val="100000"/>
              </a:lnSpc>
              <a:spcBef>
                <a:spcPts val="100"/>
              </a:spcBef>
              <a:buFont typeface="Wingdings" panose="05000000000000000000" pitchFamily="2" charset="2"/>
              <a:buChar char="q"/>
              <a:tabLst>
                <a:tab pos="299720" algn="l"/>
              </a:tabLst>
            </a:pPr>
            <a:r>
              <a:rPr lang="en-US" sz="2000" spc="-25" dirty="0">
                <a:latin typeface="Calibri" panose="020F0502020204030204" pitchFamily="34" charset="0"/>
                <a:ea typeface="Calibri" panose="020F0502020204030204" pitchFamily="34" charset="0"/>
                <a:cs typeface="Calibri" panose="020F0502020204030204" pitchFamily="34" charset="0"/>
              </a:rPr>
              <a:t>Star</a:t>
            </a:r>
            <a:r>
              <a:rPr lang="en-US" sz="2000" spc="20" dirty="0">
                <a:latin typeface="Calibri" panose="020F0502020204030204" pitchFamily="34" charset="0"/>
                <a:ea typeface="Calibri" panose="020F0502020204030204" pitchFamily="34" charset="0"/>
                <a:cs typeface="Calibri" panose="020F0502020204030204" pitchFamily="34" charset="0"/>
              </a:rPr>
              <a:t> </a:t>
            </a:r>
            <a:r>
              <a:rPr lang="en-US" sz="2000" spc="-15" dirty="0">
                <a:latin typeface="Calibri" panose="020F0502020204030204" pitchFamily="34" charset="0"/>
                <a:ea typeface="Calibri" panose="020F0502020204030204" pitchFamily="34" charset="0"/>
                <a:cs typeface="Calibri" panose="020F0502020204030204" pitchFamily="34" charset="0"/>
              </a:rPr>
              <a:t>Schema</a:t>
            </a:r>
          </a:p>
          <a:p>
            <a:pPr marL="12065">
              <a:lnSpc>
                <a:spcPct val="100000"/>
              </a:lnSpc>
              <a:spcBef>
                <a:spcPts val="100"/>
              </a:spcBef>
              <a:tabLst>
                <a:tab pos="299720" algn="l"/>
              </a:tabLst>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342900" marR="110489" indent="-342900">
              <a:lnSpc>
                <a:spcPct val="100000"/>
              </a:lnSpc>
              <a:buFont typeface="Wingdings" panose="05000000000000000000" pitchFamily="2" charset="2"/>
              <a:buChar char="q"/>
              <a:tabLst>
                <a:tab pos="299720" algn="l"/>
              </a:tabLst>
            </a:pPr>
            <a:r>
              <a:rPr lang="en-US" sz="2000" spc="-15" dirty="0" err="1">
                <a:latin typeface="Calibri" panose="020F0502020204030204" pitchFamily="34" charset="0"/>
                <a:ea typeface="Calibri" panose="020F0502020204030204" pitchFamily="34" charset="0"/>
                <a:cs typeface="Calibri" panose="020F0502020204030204" pitchFamily="34" charset="0"/>
              </a:rPr>
              <a:t>Fact_tables</a:t>
            </a:r>
            <a:r>
              <a:rPr lang="en-US" sz="2000" spc="-15" dirty="0">
                <a:latin typeface="Calibri" panose="020F0502020204030204" pitchFamily="34" charset="0"/>
                <a:ea typeface="Calibri" panose="020F0502020204030204" pitchFamily="34" charset="0"/>
                <a:cs typeface="Calibri" panose="020F0502020204030204" pitchFamily="34" charset="0"/>
              </a:rPr>
              <a:t>: </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15" dirty="0" err="1">
                <a:latin typeface="Calibri" panose="020F0502020204030204" pitchFamily="34" charset="0"/>
                <a:ea typeface="Calibri" panose="020F0502020204030204" pitchFamily="34" charset="0"/>
                <a:cs typeface="Calibri" panose="020F0502020204030204" pitchFamily="34" charset="0"/>
              </a:rPr>
              <a:t>fact_premiums</a:t>
            </a:r>
            <a:r>
              <a:rPr lang="en-US" sz="2000" spc="-15" dirty="0">
                <a:latin typeface="Calibri" panose="020F0502020204030204" pitchFamily="34" charset="0"/>
                <a:ea typeface="Calibri" panose="020F0502020204030204" pitchFamily="34" charset="0"/>
                <a:cs typeface="Calibri" panose="020F0502020204030204" pitchFamily="34" charset="0"/>
              </a:rPr>
              <a:t> </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20" dirty="0" err="1">
                <a:latin typeface="Calibri" panose="020F0502020204030204" pitchFamily="34" charset="0"/>
                <a:ea typeface="Calibri" panose="020F0502020204030204" pitchFamily="34" charset="0"/>
                <a:cs typeface="Calibri" panose="020F0502020204030204" pitchFamily="34" charset="0"/>
              </a:rPr>
              <a:t>fac</a:t>
            </a:r>
            <a:r>
              <a:rPr lang="en-US" sz="2000" spc="-10" dirty="0" err="1">
                <a:latin typeface="Calibri" panose="020F0502020204030204" pitchFamily="34" charset="0"/>
                <a:ea typeface="Calibri" panose="020F0502020204030204" pitchFamily="34" charset="0"/>
                <a:cs typeface="Calibri" panose="020F0502020204030204" pitchFamily="34" charset="0"/>
              </a:rPr>
              <a:t>t</a:t>
            </a:r>
            <a:r>
              <a:rPr lang="en-US" sz="2000" spc="-15" dirty="0" err="1">
                <a:latin typeface="Calibri" panose="020F0502020204030204" pitchFamily="34" charset="0"/>
                <a:ea typeface="Calibri" panose="020F0502020204030204" pitchFamily="34" charset="0"/>
                <a:cs typeface="Calibri" panose="020F0502020204030204" pitchFamily="34" charset="0"/>
              </a:rPr>
              <a:t>_set</a:t>
            </a:r>
            <a:r>
              <a:rPr lang="en-US" sz="2000" spc="-5" dirty="0" err="1">
                <a:latin typeface="Calibri" panose="020F0502020204030204" pitchFamily="34" charset="0"/>
                <a:ea typeface="Calibri" panose="020F0502020204030204" pitchFamily="34" charset="0"/>
                <a:cs typeface="Calibri" panose="020F0502020204030204" pitchFamily="34" charset="0"/>
              </a:rPr>
              <a:t>tle</a:t>
            </a:r>
            <a:r>
              <a:rPr lang="en-US" sz="2000" spc="-15" dirty="0" err="1">
                <a:latin typeface="Calibri" panose="020F0502020204030204" pitchFamily="34" charset="0"/>
                <a:ea typeface="Calibri" panose="020F0502020204030204" pitchFamily="34" charset="0"/>
                <a:cs typeface="Calibri" panose="020F0502020204030204" pitchFamily="34" charset="0"/>
              </a:rPr>
              <a:t>m</a:t>
            </a:r>
            <a:r>
              <a:rPr lang="en-US" sz="2000" spc="-5" dirty="0" err="1">
                <a:latin typeface="Calibri" panose="020F0502020204030204" pitchFamily="34" charset="0"/>
                <a:ea typeface="Calibri" panose="020F0502020204030204" pitchFamily="34" charset="0"/>
                <a:cs typeface="Calibri" panose="020F0502020204030204" pitchFamily="34" charset="0"/>
              </a:rPr>
              <a:t>en</a:t>
            </a:r>
            <a:r>
              <a:rPr lang="en-US" sz="2000" spc="-10" dirty="0" err="1">
                <a:latin typeface="Calibri" panose="020F0502020204030204" pitchFamily="34" charset="0"/>
                <a:ea typeface="Calibri" panose="020F0502020204030204" pitchFamily="34" charset="0"/>
                <a:cs typeface="Calibri" panose="020F0502020204030204" pitchFamily="34" charset="0"/>
              </a:rPr>
              <a:t>t</a:t>
            </a:r>
            <a:r>
              <a:rPr lang="en-US" sz="2000" spc="-75" dirty="0" err="1">
                <a:latin typeface="Calibri" panose="020F0502020204030204" pitchFamily="34" charset="0"/>
                <a:ea typeface="Calibri" panose="020F0502020204030204" pitchFamily="34" charset="0"/>
                <a:cs typeface="Calibri" panose="020F0502020204030204" pitchFamily="34" charset="0"/>
              </a:rPr>
              <a:t>s</a:t>
            </a:r>
            <a:endParaRPr lang="en-US" sz="2000" spc="-75" dirty="0">
              <a:latin typeface="Calibri" panose="020F0502020204030204" pitchFamily="34" charset="0"/>
              <a:ea typeface="Calibri" panose="020F0502020204030204" pitchFamily="34" charset="0"/>
              <a:cs typeface="Calibri" panose="020F0502020204030204" pitchFamily="34" charset="0"/>
            </a:endParaRPr>
          </a:p>
          <a:p>
            <a:pPr marR="110489">
              <a:lnSpc>
                <a:spcPct val="100000"/>
              </a:lnSpc>
              <a:tabLst>
                <a:tab pos="299720" algn="l"/>
              </a:tabLst>
            </a:pPr>
            <a:endParaRPr lang="en-US" sz="2000" dirty="0">
              <a:latin typeface="Calibri" panose="020F0502020204030204" pitchFamily="34" charset="0"/>
              <a:ea typeface="Calibri" panose="020F0502020204030204" pitchFamily="34" charset="0"/>
              <a:cs typeface="Calibri" panose="020F0502020204030204" pitchFamily="34" charset="0"/>
            </a:endParaRPr>
          </a:p>
          <a:p>
            <a:pPr marL="342900" marR="5080" indent="-342900">
              <a:lnSpc>
                <a:spcPct val="100000"/>
              </a:lnSpc>
              <a:buFont typeface="Wingdings" panose="05000000000000000000" pitchFamily="2" charset="2"/>
              <a:buChar char="q"/>
              <a:tabLst>
                <a:tab pos="299720" algn="l"/>
              </a:tabLst>
            </a:pPr>
            <a:r>
              <a:rPr lang="en-US" sz="2000" spc="-10" dirty="0" err="1">
                <a:latin typeface="Calibri" panose="020F0502020204030204" pitchFamily="34" charset="0"/>
                <a:ea typeface="Calibri" panose="020F0502020204030204" pitchFamily="34" charset="0"/>
                <a:cs typeface="Calibri" panose="020F0502020204030204" pitchFamily="34" charset="0"/>
              </a:rPr>
              <a:t>Dimension_tables</a:t>
            </a:r>
            <a:r>
              <a:rPr lang="en-US" sz="2000" spc="-10" dirty="0">
                <a:latin typeface="Calibri" panose="020F0502020204030204" pitchFamily="34" charset="0"/>
                <a:ea typeface="Calibri" panose="020F0502020204030204" pitchFamily="34" charset="0"/>
                <a:cs typeface="Calibri" panose="020F0502020204030204" pitchFamily="34" charset="0"/>
              </a:rPr>
              <a:t>: </a:t>
            </a:r>
            <a:r>
              <a:rPr lang="en-US" sz="2000" spc="-545" dirty="0">
                <a:latin typeface="Calibri" panose="020F0502020204030204" pitchFamily="34" charset="0"/>
                <a:ea typeface="Calibri" panose="020F0502020204030204" pitchFamily="34" charset="0"/>
                <a:cs typeface="Calibri" panose="020F0502020204030204" pitchFamily="34" charset="0"/>
              </a:rPr>
              <a:t> </a:t>
            </a:r>
            <a:r>
              <a:rPr lang="en-US" sz="2000" dirty="0" err="1">
                <a:latin typeface="Calibri" panose="020F0502020204030204" pitchFamily="34" charset="0"/>
                <a:ea typeface="Calibri" panose="020F0502020204030204" pitchFamily="34" charset="0"/>
                <a:cs typeface="Calibri" panose="020F0502020204030204" pitchFamily="34" charset="0"/>
              </a:rPr>
              <a:t>dim_date</a:t>
            </a:r>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spc="5" dirty="0">
                <a:latin typeface="Calibri" panose="020F0502020204030204" pitchFamily="34" charset="0"/>
                <a:ea typeface="Calibri" panose="020F0502020204030204" pitchFamily="34" charset="0"/>
                <a:cs typeface="Calibri" panose="020F0502020204030204" pitchFamily="34" charset="0"/>
              </a:rPr>
              <a:t> </a:t>
            </a:r>
            <a:r>
              <a:rPr lang="en-US" sz="2000" spc="-5" dirty="0" err="1">
                <a:latin typeface="Calibri" panose="020F0502020204030204" pitchFamily="34" charset="0"/>
                <a:ea typeface="Calibri" panose="020F0502020204030204" pitchFamily="34" charset="0"/>
                <a:cs typeface="Calibri" panose="020F0502020204030204" pitchFamily="34" charset="0"/>
              </a:rPr>
              <a:t>dim_policies</a:t>
            </a:r>
            <a:endParaRPr lang="en-US" sz="2000" dirty="0">
              <a:latin typeface="Calibri" panose="020F0502020204030204" pitchFamily="34" charset="0"/>
              <a:ea typeface="Calibri" panose="020F0502020204030204" pitchFamily="34" charset="0"/>
              <a:cs typeface="Calibri" panose="020F0502020204030204" pitchFamily="34" charset="0"/>
            </a:endParaRPr>
          </a:p>
          <a:p>
            <a:pPr marL="501650">
              <a:lnSpc>
                <a:spcPct val="100000"/>
              </a:lnSpc>
              <a:spcBef>
                <a:spcPts val="15"/>
              </a:spcBef>
            </a:pPr>
            <a:r>
              <a:rPr lang="en-US" sz="2000" spc="-10" dirty="0" err="1">
                <a:latin typeface="Calibri" panose="020F0502020204030204" pitchFamily="34" charset="0"/>
                <a:ea typeface="Calibri" panose="020F0502020204030204" pitchFamily="34" charset="0"/>
                <a:cs typeface="Calibri" panose="020F0502020204030204" pitchFamily="34" charset="0"/>
              </a:rPr>
              <a:t>dim_customer</a:t>
            </a:r>
            <a:endParaRPr lang="en-US" sz="2000" dirty="0">
              <a:latin typeface="Calibri" panose="020F0502020204030204" pitchFamily="34" charset="0"/>
              <a:ea typeface="Calibri" panose="020F0502020204030204" pitchFamily="34" charset="0"/>
              <a:cs typeface="Calibri" panose="020F0502020204030204" pitchFamily="34" charset="0"/>
            </a:endParaRPr>
          </a:p>
          <a:p>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DB8CB54D-151C-5D27-8856-077AF386B0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7681" y="6037055"/>
            <a:ext cx="487363" cy="487363"/>
          </a:xfrm>
          <a:prstGeom prst="rect">
            <a:avLst/>
          </a:prstGeom>
        </p:spPr>
      </p:pic>
    </p:spTree>
    <p:extLst>
      <p:ext uri="{BB962C8B-B14F-4D97-AF65-F5344CB8AC3E}">
        <p14:creationId xmlns:p14="http://schemas.microsoft.com/office/powerpoint/2010/main" val="3662099168"/>
      </p:ext>
    </p:extLst>
  </p:cSld>
  <p:clrMapOvr>
    <a:masterClrMapping/>
  </p:clrMapOvr>
  <mc:AlternateContent xmlns:mc="http://schemas.openxmlformats.org/markup-compatibility/2006" xmlns:p14="http://schemas.microsoft.com/office/powerpoint/2010/main">
    <mc:Choice Requires="p14">
      <p:transition spd="slow" p14:dur="2000" advTm="22885"/>
    </mc:Choice>
    <mc:Fallback xmlns="">
      <p:transition spd="slow" advTm="22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2ED77-0901-651D-0B6B-24CB5CDEB764}"/>
              </a:ext>
            </a:extLst>
          </p:cNvPr>
          <p:cNvSpPr>
            <a:spLocks noGrp="1"/>
          </p:cNvSpPr>
          <p:nvPr>
            <p:ph type="title"/>
          </p:nvPr>
        </p:nvSpPr>
        <p:spPr>
          <a:xfrm>
            <a:off x="1462525" y="2358887"/>
            <a:ext cx="8596668" cy="1320800"/>
          </a:xfrm>
        </p:spPr>
        <p:txBody>
          <a:bodyPr>
            <a:normAutofit/>
          </a:bodyPr>
          <a:lstStyle/>
          <a:p>
            <a:pPr algn="ctr"/>
            <a:r>
              <a:rPr lang="en-IN" sz="4400" b="1" dirty="0"/>
              <a:t>Dashboard with Analysis</a:t>
            </a:r>
          </a:p>
        </p:txBody>
      </p:sp>
      <p:pic>
        <p:nvPicPr>
          <p:cNvPr id="3" name="Recorded Sound">
            <a:hlinkClick r:id="" action="ppaction://media"/>
            <a:extLst>
              <a:ext uri="{FF2B5EF4-FFF2-40B4-BE49-F238E27FC236}">
                <a16:creationId xmlns:a16="http://schemas.microsoft.com/office/drawing/2014/main" id="{0E9D35AC-F159-3ADF-BB1A-9DCA5330B35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8351" y="6076812"/>
            <a:ext cx="487363" cy="487363"/>
          </a:xfrm>
          <a:prstGeom prst="rect">
            <a:avLst/>
          </a:prstGeom>
        </p:spPr>
      </p:pic>
    </p:spTree>
    <p:extLst>
      <p:ext uri="{BB962C8B-B14F-4D97-AF65-F5344CB8AC3E}">
        <p14:creationId xmlns:p14="http://schemas.microsoft.com/office/powerpoint/2010/main" val="3126423880"/>
      </p:ext>
    </p:extLst>
  </p:cSld>
  <p:clrMapOvr>
    <a:masterClrMapping/>
  </p:clrMapOvr>
  <mc:AlternateContent xmlns:mc="http://schemas.openxmlformats.org/markup-compatibility/2006" xmlns:p14="http://schemas.microsoft.com/office/powerpoint/2010/main">
    <mc:Choice Requires="p14">
      <p:transition spd="slow" p14:dur="2000" advTm="5470"/>
    </mc:Choice>
    <mc:Fallback xmlns="">
      <p:transition spd="slow" advTm="5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8AE4D5-0A23-CC11-440A-5BBAEC9E54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0550" y="1225699"/>
            <a:ext cx="9472481" cy="5281118"/>
          </a:xfrm>
          <a:prstGeom prst="rect">
            <a:avLst/>
          </a:prstGeom>
        </p:spPr>
      </p:pic>
      <p:sp>
        <p:nvSpPr>
          <p:cNvPr id="2" name="Title 1">
            <a:extLst>
              <a:ext uri="{FF2B5EF4-FFF2-40B4-BE49-F238E27FC236}">
                <a16:creationId xmlns:a16="http://schemas.microsoft.com/office/drawing/2014/main" id="{17F6AB99-4A0A-4687-EF30-C4C5A81A513B}"/>
              </a:ext>
            </a:extLst>
          </p:cNvPr>
          <p:cNvSpPr>
            <a:spLocks noGrp="1"/>
          </p:cNvSpPr>
          <p:nvPr>
            <p:ph type="title"/>
          </p:nvPr>
        </p:nvSpPr>
        <p:spPr>
          <a:xfrm>
            <a:off x="1488969" y="351183"/>
            <a:ext cx="8596668" cy="1320800"/>
          </a:xfrm>
        </p:spPr>
        <p:txBody>
          <a:bodyPr/>
          <a:lstStyle/>
          <a:p>
            <a:pPr algn="ctr"/>
            <a:r>
              <a:rPr lang="en-IN" b="1" u="sng" dirty="0"/>
              <a:t>Home Page </a:t>
            </a:r>
          </a:p>
        </p:txBody>
      </p:sp>
      <p:pic>
        <p:nvPicPr>
          <p:cNvPr id="3" name="Recorded Sound">
            <a:hlinkClick r:id="" action="ppaction://media"/>
            <a:extLst>
              <a:ext uri="{FF2B5EF4-FFF2-40B4-BE49-F238E27FC236}">
                <a16:creationId xmlns:a16="http://schemas.microsoft.com/office/drawing/2014/main" id="{E37199DF-E9BC-24FC-6DBF-0F74EE18FC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7681" y="6039332"/>
            <a:ext cx="487363" cy="487363"/>
          </a:xfrm>
          <a:prstGeom prst="rect">
            <a:avLst/>
          </a:prstGeom>
        </p:spPr>
      </p:pic>
    </p:spTree>
    <p:extLst>
      <p:ext uri="{BB962C8B-B14F-4D97-AF65-F5344CB8AC3E}">
        <p14:creationId xmlns:p14="http://schemas.microsoft.com/office/powerpoint/2010/main" val="1616820626"/>
      </p:ext>
    </p:extLst>
  </p:cSld>
  <p:clrMapOvr>
    <a:masterClrMapping/>
  </p:clrMapOvr>
  <mc:AlternateContent xmlns:mc="http://schemas.openxmlformats.org/markup-compatibility/2006" xmlns:p14="http://schemas.microsoft.com/office/powerpoint/2010/main">
    <mc:Choice Requires="p14">
      <p:transition spd="slow" p14:dur="2000" advTm="40137"/>
    </mc:Choice>
    <mc:Fallback xmlns="">
      <p:transition spd="slow" advTm="40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3E89C-98A3-A3B2-6A54-A4991DA29731}"/>
              </a:ext>
            </a:extLst>
          </p:cNvPr>
          <p:cNvSpPr>
            <a:spLocks noGrp="1"/>
          </p:cNvSpPr>
          <p:nvPr>
            <p:ph type="title"/>
          </p:nvPr>
        </p:nvSpPr>
        <p:spPr>
          <a:xfrm>
            <a:off x="1472464" y="589722"/>
            <a:ext cx="8596668" cy="831574"/>
          </a:xfrm>
        </p:spPr>
        <p:txBody>
          <a:bodyPr/>
          <a:lstStyle/>
          <a:p>
            <a:pPr algn="ctr"/>
            <a:r>
              <a:rPr lang="en-IN" b="1" u="sng" dirty="0"/>
              <a:t>General View</a:t>
            </a:r>
          </a:p>
        </p:txBody>
      </p:sp>
      <p:sp>
        <p:nvSpPr>
          <p:cNvPr id="5" name="TextBox 4">
            <a:extLst>
              <a:ext uri="{FF2B5EF4-FFF2-40B4-BE49-F238E27FC236}">
                <a16:creationId xmlns:a16="http://schemas.microsoft.com/office/drawing/2014/main" id="{6267BF00-5EAD-7FA6-AC54-964DD0E0B37D}"/>
              </a:ext>
            </a:extLst>
          </p:cNvPr>
          <p:cNvSpPr txBox="1"/>
          <p:nvPr/>
        </p:nvSpPr>
        <p:spPr>
          <a:xfrm>
            <a:off x="467139" y="1222513"/>
            <a:ext cx="4164496" cy="5355312"/>
          </a:xfrm>
          <a:prstGeom prst="rect">
            <a:avLst/>
          </a:prstGeom>
          <a:noFill/>
        </p:spPr>
        <p:txBody>
          <a:bodyPr wrap="square" rtlCol="0">
            <a:spAutoFit/>
          </a:bodyPr>
          <a:lstStyle/>
          <a:p>
            <a:pPr marL="285750" indent="-285750">
              <a:buFont typeface="Wingdings" panose="05000000000000000000" pitchFamily="2" charset="2"/>
              <a:buChar char="q"/>
            </a:pPr>
            <a:r>
              <a:rPr lang="en-US" dirty="0"/>
              <a:t>1. Delhi NCR excelled in revenue and customer acquisition when compared to other cities, with a total of 11,007 customers and revenue totaling 401.6 million.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March is the peak month for revenue generation, reaching a total of 0.26 billion.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Additionally, March saw the highest number of customer acquisitions, with an impressive 7,100 new customers.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The age group of 31-40 years showed the highest revenue generation and the largest customer base.</a:t>
            </a:r>
            <a:endParaRPr lang="en-IN" dirty="0"/>
          </a:p>
        </p:txBody>
      </p:sp>
      <p:pic>
        <p:nvPicPr>
          <p:cNvPr id="3" name="Recorded Sound">
            <a:hlinkClick r:id="" action="ppaction://media"/>
            <a:extLst>
              <a:ext uri="{FF2B5EF4-FFF2-40B4-BE49-F238E27FC236}">
                <a16:creationId xmlns:a16="http://schemas.microsoft.com/office/drawing/2014/main" id="{E7C5A0BF-7E14-56A8-7232-B3A19158C2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29204" y="6150097"/>
            <a:ext cx="487363" cy="487363"/>
          </a:xfrm>
          <a:prstGeom prst="rect">
            <a:avLst/>
          </a:prstGeom>
        </p:spPr>
      </p:pic>
      <p:pic>
        <p:nvPicPr>
          <p:cNvPr id="7" name="Picture 6">
            <a:extLst>
              <a:ext uri="{FF2B5EF4-FFF2-40B4-BE49-F238E27FC236}">
                <a16:creationId xmlns:a16="http://schemas.microsoft.com/office/drawing/2014/main" id="{E4981FE2-FBC9-A401-EC8E-890461A26D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1635" y="1479156"/>
            <a:ext cx="7335078" cy="4354545"/>
          </a:xfrm>
          <a:prstGeom prst="rect">
            <a:avLst/>
          </a:prstGeom>
        </p:spPr>
      </p:pic>
    </p:spTree>
    <p:extLst>
      <p:ext uri="{BB962C8B-B14F-4D97-AF65-F5344CB8AC3E}">
        <p14:creationId xmlns:p14="http://schemas.microsoft.com/office/powerpoint/2010/main" val="272303078"/>
      </p:ext>
    </p:extLst>
  </p:cSld>
  <p:clrMapOvr>
    <a:masterClrMapping/>
  </p:clrMapOvr>
  <mc:AlternateContent xmlns:mc="http://schemas.openxmlformats.org/markup-compatibility/2006" xmlns:p14="http://schemas.microsoft.com/office/powerpoint/2010/main">
    <mc:Choice Requires="p14">
      <p:transition spd="slow" p14:dur="2000" advTm="49216"/>
    </mc:Choice>
    <mc:Fallback xmlns="">
      <p:transition spd="slow" advTm="49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BC12F-B52C-6DB1-409F-CCC2806CBB29}"/>
              </a:ext>
            </a:extLst>
          </p:cNvPr>
          <p:cNvSpPr>
            <a:spLocks noGrp="1"/>
          </p:cNvSpPr>
          <p:nvPr>
            <p:ph type="title"/>
          </p:nvPr>
        </p:nvSpPr>
        <p:spPr>
          <a:xfrm>
            <a:off x="1797666" y="271670"/>
            <a:ext cx="8596668" cy="921026"/>
          </a:xfrm>
        </p:spPr>
        <p:txBody>
          <a:bodyPr>
            <a:normAutofit/>
          </a:bodyPr>
          <a:lstStyle/>
          <a:p>
            <a:pPr algn="ctr"/>
            <a:r>
              <a:rPr lang="en-IN" sz="4000" b="1" u="sng" dirty="0"/>
              <a:t>Sales Analysis</a:t>
            </a:r>
          </a:p>
        </p:txBody>
      </p:sp>
      <p:sp>
        <p:nvSpPr>
          <p:cNvPr id="5" name="TextBox 4">
            <a:extLst>
              <a:ext uri="{FF2B5EF4-FFF2-40B4-BE49-F238E27FC236}">
                <a16:creationId xmlns:a16="http://schemas.microsoft.com/office/drawing/2014/main" id="{A117C31D-53BA-8675-F074-B9D1645EB9A4}"/>
              </a:ext>
            </a:extLst>
          </p:cNvPr>
          <p:cNvSpPr txBox="1"/>
          <p:nvPr/>
        </p:nvSpPr>
        <p:spPr>
          <a:xfrm>
            <a:off x="437322" y="1843950"/>
            <a:ext cx="4184374" cy="3170099"/>
          </a:xfrm>
          <a:prstGeom prst="rect">
            <a:avLst/>
          </a:prstGeom>
          <a:noFill/>
        </p:spPr>
        <p:txBody>
          <a:bodyPr wrap="square" rtlCol="0">
            <a:spAutoFit/>
          </a:bodyPr>
          <a:lstStyle/>
          <a:p>
            <a:r>
              <a:rPr lang="en-US" sz="2000" b="0" i="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Offline-Agent mode is the most successful approach for generating revenue and acquiring customers. Since February 2023, online app and website revenue has been growing, but revenue from direct offline sales has declined. The dominant channel for acquiring clients is still the offline agent, which contributes to 55.4% and 55.7% of the revenue, respectively.</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26D5685D-BBE9-065B-FBA4-61F18A0E68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7925" y="6243499"/>
            <a:ext cx="487363" cy="487363"/>
          </a:xfrm>
          <a:prstGeom prst="rect">
            <a:avLst/>
          </a:prstGeom>
        </p:spPr>
      </p:pic>
      <p:pic>
        <p:nvPicPr>
          <p:cNvPr id="7" name="Picture 6">
            <a:extLst>
              <a:ext uri="{FF2B5EF4-FFF2-40B4-BE49-F238E27FC236}">
                <a16:creationId xmlns:a16="http://schemas.microsoft.com/office/drawing/2014/main" id="{6765873A-0D8C-2044-3AED-D2415AD793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1696" y="1510749"/>
            <a:ext cx="7415134" cy="4095680"/>
          </a:xfrm>
          <a:prstGeom prst="rect">
            <a:avLst/>
          </a:prstGeom>
        </p:spPr>
      </p:pic>
    </p:spTree>
    <p:extLst>
      <p:ext uri="{BB962C8B-B14F-4D97-AF65-F5344CB8AC3E}">
        <p14:creationId xmlns:p14="http://schemas.microsoft.com/office/powerpoint/2010/main" val="1160357561"/>
      </p:ext>
    </p:extLst>
  </p:cSld>
  <p:clrMapOvr>
    <a:masterClrMapping/>
  </p:clrMapOvr>
  <mc:AlternateContent xmlns:mc="http://schemas.openxmlformats.org/markup-compatibility/2006" xmlns:p14="http://schemas.microsoft.com/office/powerpoint/2010/main">
    <mc:Choice Requires="p14">
      <p:transition spd="slow" p14:dur="2000" advTm="39998"/>
    </mc:Choice>
    <mc:Fallback xmlns="">
      <p:transition spd="slow" advTm="39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ace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71</TotalTime>
  <Words>666</Words>
  <Application>Microsoft Office PowerPoint</Application>
  <PresentationFormat>Widescreen</PresentationFormat>
  <Paragraphs>48</Paragraphs>
  <Slides>11</Slides>
  <Notes>0</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Trebuchet MS</vt:lpstr>
      <vt:lpstr>Wingdings</vt:lpstr>
      <vt:lpstr>Wingdings 3</vt:lpstr>
      <vt:lpstr>Facet</vt:lpstr>
      <vt:lpstr>Shield Insurance Performance Analysis</vt:lpstr>
      <vt:lpstr>About Shield Insurance</vt:lpstr>
      <vt:lpstr>Project Over-View</vt:lpstr>
      <vt:lpstr>Initial Observations</vt:lpstr>
      <vt:lpstr>Data Modelling</vt:lpstr>
      <vt:lpstr>Dashboard with Analysis</vt:lpstr>
      <vt:lpstr>Home Page </vt:lpstr>
      <vt:lpstr>General View</vt:lpstr>
      <vt:lpstr>Sales Analysis</vt:lpstr>
      <vt:lpstr>Age Group Analysis</vt:lpstr>
      <vt:lpstr>Summary of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Shield Insurance Performance Analysis</dc:title>
  <dc:creator>sarvesh karanjkar</dc:creator>
  <cp:lastModifiedBy>sarvesh karanjkar</cp:lastModifiedBy>
  <cp:revision>5</cp:revision>
  <dcterms:created xsi:type="dcterms:W3CDTF">2024-03-29T06:54:42Z</dcterms:created>
  <dcterms:modified xsi:type="dcterms:W3CDTF">2024-03-31T04:37:31Z</dcterms:modified>
</cp:coreProperties>
</file>

<file path=docProps/thumbnail.jpeg>
</file>